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78" r:id="rId2"/>
    <p:sldId id="575" r:id="rId3"/>
    <p:sldId id="581" r:id="rId4"/>
    <p:sldId id="576" r:id="rId5"/>
    <p:sldId id="578" r:id="rId6"/>
    <p:sldId id="579" r:id="rId7"/>
    <p:sldId id="580" r:id="rId8"/>
    <p:sldId id="588" r:id="rId9"/>
    <p:sldId id="569" r:id="rId10"/>
    <p:sldId id="587" r:id="rId11"/>
    <p:sldId id="571" r:id="rId12"/>
    <p:sldId id="560" r:id="rId13"/>
    <p:sldId id="561" r:id="rId14"/>
    <p:sldId id="574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312D"/>
    <a:srgbClr val="7D1811"/>
    <a:srgbClr val="F2D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8145" cy="464205"/>
          </a:xfrm>
          <a:prstGeom prst="rect">
            <a:avLst/>
          </a:prstGeom>
        </p:spPr>
        <p:txBody>
          <a:bodyPr vert="horz" lIns="88113" tIns="44058" rIns="88113" bIns="44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3"/>
            <a:ext cx="3038145" cy="464205"/>
          </a:xfrm>
          <a:prstGeom prst="rect">
            <a:avLst/>
          </a:prstGeom>
        </p:spPr>
        <p:txBody>
          <a:bodyPr vert="horz" lIns="88113" tIns="44058" rIns="88113" bIns="44058" rtlCol="0"/>
          <a:lstStyle>
            <a:lvl1pPr algn="r">
              <a:defRPr sz="1200"/>
            </a:lvl1pPr>
          </a:lstStyle>
          <a:p>
            <a:fld id="{99D4C638-B632-4B7C-8689-98239232B736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661"/>
            <a:ext cx="3038145" cy="464205"/>
          </a:xfrm>
          <a:prstGeom prst="rect">
            <a:avLst/>
          </a:prstGeom>
        </p:spPr>
        <p:txBody>
          <a:bodyPr vert="horz" lIns="88113" tIns="44058" rIns="88113" bIns="44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61"/>
            <a:ext cx="3038145" cy="464205"/>
          </a:xfrm>
          <a:prstGeom prst="rect">
            <a:avLst/>
          </a:prstGeom>
        </p:spPr>
        <p:txBody>
          <a:bodyPr vert="horz" lIns="88113" tIns="44058" rIns="88113" bIns="44058" rtlCol="0" anchor="b"/>
          <a:lstStyle>
            <a:lvl1pPr algn="r">
              <a:defRPr sz="1200"/>
            </a:lvl1pPr>
          </a:lstStyle>
          <a:p>
            <a:fld id="{53D8C4C1-42A5-447B-8015-CC83E671A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37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8145" cy="464205"/>
          </a:xfrm>
          <a:prstGeom prst="rect">
            <a:avLst/>
          </a:prstGeom>
        </p:spPr>
        <p:txBody>
          <a:bodyPr vert="horz" lIns="88113" tIns="44058" rIns="88113" bIns="44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3"/>
            <a:ext cx="3038145" cy="464205"/>
          </a:xfrm>
          <a:prstGeom prst="rect">
            <a:avLst/>
          </a:prstGeom>
        </p:spPr>
        <p:txBody>
          <a:bodyPr vert="horz" lIns="88113" tIns="44058" rIns="88113" bIns="44058" rtlCol="0"/>
          <a:lstStyle>
            <a:lvl1pPr algn="r">
              <a:defRPr sz="1200"/>
            </a:lvl1pPr>
          </a:lstStyle>
          <a:p>
            <a:fld id="{866A04A4-145C-4F96-A1D3-F91F44FFB936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13" tIns="44058" rIns="88113" bIns="44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7" y="4416101"/>
            <a:ext cx="5607711" cy="4182457"/>
          </a:xfrm>
          <a:prstGeom prst="rect">
            <a:avLst/>
          </a:prstGeom>
        </p:spPr>
        <p:txBody>
          <a:bodyPr vert="horz" lIns="88113" tIns="44058" rIns="88113" bIns="440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0661"/>
            <a:ext cx="3038145" cy="464205"/>
          </a:xfrm>
          <a:prstGeom prst="rect">
            <a:avLst/>
          </a:prstGeom>
        </p:spPr>
        <p:txBody>
          <a:bodyPr vert="horz" lIns="88113" tIns="44058" rIns="88113" bIns="44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61"/>
            <a:ext cx="3038145" cy="464205"/>
          </a:xfrm>
          <a:prstGeom prst="rect">
            <a:avLst/>
          </a:prstGeom>
        </p:spPr>
        <p:txBody>
          <a:bodyPr vert="horz" lIns="88113" tIns="44058" rIns="88113" bIns="44058" rtlCol="0" anchor="b"/>
          <a:lstStyle>
            <a:lvl1pPr algn="r">
              <a:defRPr sz="1200"/>
            </a:lvl1pPr>
          </a:lstStyle>
          <a:p>
            <a:fld id="{6DAA27CA-6D61-4F6C-A81F-69036A20E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3108" tIns="46555" rIns="93108" bIns="4655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 transition to the ACUPCC</a:t>
            </a:r>
            <a:r>
              <a:rPr lang="en-US" baseline="0" dirty="0" smtClean="0"/>
              <a:t> and the role of education in this commitment…</a:t>
            </a:r>
            <a:endParaRPr lang="en-US" dirty="0" smtClean="0"/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970343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8" tIns="46555" rIns="93108" bIns="46555" anchor="b"/>
          <a:lstStyle/>
          <a:p>
            <a:pPr algn="r" defTabSz="931178"/>
            <a:fld id="{72F3CACB-68B4-406B-93DE-AAE959B058BB}" type="slidenum">
              <a:rPr lang="en-US" sz="1200">
                <a:latin typeface="Calibri" pitchFamily="34" charset="0"/>
                <a:ea typeface="ヒラギノ角ゴ ProN W3"/>
                <a:cs typeface="Arial" charset="0"/>
              </a:rPr>
              <a:pPr algn="r" defTabSz="931178"/>
              <a:t>2</a:t>
            </a:fld>
            <a:endParaRPr lang="en-US" sz="1200" dirty="0">
              <a:latin typeface="Calibri" pitchFamily="34" charset="0"/>
              <a:ea typeface="ヒラギノ角ゴ ProN W3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A27CA-6D61-4F6C-A81F-69036A20E6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44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3108" tIns="46555" rIns="93108" bIns="4655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 transition to the ACUPCC</a:t>
            </a:r>
            <a:r>
              <a:rPr lang="en-US" baseline="0" dirty="0" smtClean="0"/>
              <a:t> and the role of education in this commitment…</a:t>
            </a:r>
            <a:endParaRPr lang="en-US" dirty="0" smtClean="0"/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970343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8" tIns="46555" rIns="93108" bIns="46555" anchor="b"/>
          <a:lstStyle/>
          <a:p>
            <a:pPr algn="r" defTabSz="931178"/>
            <a:fld id="{72F3CACB-68B4-406B-93DE-AAE959B058BB}" type="slidenum">
              <a:rPr lang="en-US" sz="1200">
                <a:latin typeface="Calibri" pitchFamily="34" charset="0"/>
                <a:ea typeface="ヒラギノ角ゴ ProN W3"/>
                <a:cs typeface="Arial" charset="0"/>
              </a:rPr>
              <a:pPr algn="r" defTabSz="931178"/>
              <a:t>10</a:t>
            </a:fld>
            <a:endParaRPr lang="en-US" sz="1200" dirty="0">
              <a:latin typeface="Calibri" pitchFamily="34" charset="0"/>
              <a:ea typeface="ヒラギノ角ゴ ProN W3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936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Corporate</a:t>
            </a:r>
            <a:r>
              <a:rPr lang="en-US" baseline="0" dirty="0" smtClean="0"/>
              <a:t> Social Responsibility (CSR) Reports – article in the Guardian based on research from Leeds University… endemic problems (ignoring data from multiple sources)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46F4-BDB2-418C-A6AE-FEA820F8FC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34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Corporate</a:t>
            </a:r>
            <a:r>
              <a:rPr lang="en-US" baseline="0" dirty="0" smtClean="0"/>
              <a:t> Social Responsibility (CSR) Reports – article in the Guardian based on research from Leeds University… endemic problems (ignoring data from multiple sources)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46F4-BDB2-418C-A6AE-FEA820F8FC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66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A27CA-6D61-4F6C-A81F-69036A20E6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67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A27CA-6D61-4F6C-A81F-69036A20E6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1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57E8-7E89-46E4-A8E4-F453091C6F0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98FB-DCBB-4D3E-84E9-C8169925A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57E8-7E89-46E4-A8E4-F453091C6F0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98FB-DCBB-4D3E-84E9-C8169925A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57E8-7E89-46E4-A8E4-F453091C6F0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98FB-DCBB-4D3E-84E9-C8169925A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94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57E8-7E89-46E4-A8E4-F453091C6F0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98FB-DCBB-4D3E-84E9-C8169925A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57E8-7E89-46E4-A8E4-F453091C6F0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98FB-DCBB-4D3E-84E9-C8169925A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57E8-7E89-46E4-A8E4-F453091C6F0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98FB-DCBB-4D3E-84E9-C8169925A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57E8-7E89-46E4-A8E4-F453091C6F0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98FB-DCBB-4D3E-84E9-C8169925A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57E8-7E89-46E4-A8E4-F453091C6F0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98FB-DCBB-4D3E-84E9-C8169925A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57E8-7E89-46E4-A8E4-F453091C6F0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98FB-DCBB-4D3E-84E9-C8169925A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57E8-7E89-46E4-A8E4-F453091C6F0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98FB-DCBB-4D3E-84E9-C8169925A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57E8-7E89-46E4-A8E4-F453091C6F0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498FB-DCBB-4D3E-84E9-C8169925A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D57E8-7E89-46E4-A8E4-F453091C6F0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498FB-DCBB-4D3E-84E9-C8169925A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6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en.wikipedia.org/wiki/Kilowatt-hours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x.com/2015/9/17/9343125/climate-policy-sequenc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avid@vox.com" TargetMode="External"/><Relationship Id="rId5" Type="http://schemas.openxmlformats.org/officeDocument/2006/relationships/hyperlink" Target="http://twitter.com/drvox" TargetMode="External"/><Relationship Id="rId4" Type="http://schemas.openxmlformats.org/officeDocument/2006/relationships/hyperlink" Target="http://www.vox.com/authors/david-robert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4000" cy="2209800"/>
          </a:xfrm>
        </p:spPr>
        <p:txBody>
          <a:bodyPr>
            <a:noAutofit/>
          </a:bodyPr>
          <a:lstStyle/>
          <a:p>
            <a:pPr eaLnBrk="1" hangingPunct="1">
              <a:spcBef>
                <a:spcPts val="1800"/>
              </a:spcBef>
              <a:spcAft>
                <a:spcPts val="1800"/>
              </a:spcAft>
            </a:pP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Empolyer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Based Trip Reductions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of Utah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507" name="Picture 3" descr="campus__overview_fall.jpg"/>
          <p:cNvPicPr>
            <a:picLocks noChangeAspect="1"/>
          </p:cNvPicPr>
          <p:nvPr/>
        </p:nvPicPr>
        <p:blipFill>
          <a:blip r:embed="rId2" cstate="print"/>
          <a:srcRect l="3226" r="5376" b="16592"/>
          <a:stretch>
            <a:fillRect/>
          </a:stretch>
        </p:blipFill>
        <p:spPr bwMode="auto">
          <a:xfrm>
            <a:off x="304776" y="2895600"/>
            <a:ext cx="8596359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ustainability_hori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374072"/>
            <a:ext cx="1981200" cy="3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44029"/>
            <a:ext cx="1554830" cy="35328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342899"/>
            <a:ext cx="7686674" cy="57150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lIns="91435" tIns="45718" rIns="91435" bIns="45718" rtlCol="0" anchor="ctr">
            <a:normAutofit fontScale="92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505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Moving forward</a:t>
            </a:r>
            <a:endParaRPr kumimoji="0" lang="en-US" sz="3600" i="0" u="none" strike="noStrike" kern="1200" cap="none" spc="0" normalizeH="0" baseline="0" noProof="0" dirty="0" smtClean="0">
              <a:ln>
                <a:noFill/>
              </a:ln>
              <a:solidFill>
                <a:srgbClr val="505050"/>
              </a:solidFill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457200" y="1790818"/>
            <a:ext cx="80772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Transport: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System to accommodate “opportunities for exchange”</a:t>
            </a:r>
          </a:p>
          <a:p>
            <a:pPr algn="ctr"/>
            <a:r>
              <a:rPr lang="en-US" sz="2800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(PLANNING VS. ENGINEERING)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11726"/>
            <a:ext cx="1813526" cy="17805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70726" y="3810000"/>
            <a:ext cx="19202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Utility </a:t>
            </a:r>
            <a:r>
              <a:rPr lang="en-US" dirty="0"/>
              <a:t>customers don’t want </a:t>
            </a:r>
            <a:r>
              <a:rPr lang="en-US" dirty="0">
                <a:hlinkClick r:id="rId5" tooltip="Kilowatt-hours"/>
              </a:rPr>
              <a:t>kilowatt-hours</a:t>
            </a:r>
            <a:r>
              <a:rPr lang="en-US" dirty="0"/>
              <a:t> of electricity; they want energy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8" name="AutoShape 2" descr="Image result for cold beer"/>
          <p:cNvSpPr>
            <a:spLocks noChangeAspect="1" noChangeArrowheads="1"/>
          </p:cNvSpPr>
          <p:nvPr/>
        </p:nvSpPr>
        <p:spPr bwMode="auto">
          <a:xfrm flipH="1" flipV="1">
            <a:off x="460374" y="160338"/>
            <a:ext cx="1978025" cy="197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s3-media3.fl.yelpcdn.com/bphoto/GWe-jktLSzPrxJPAvKz9Qg/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91" y="3810001"/>
            <a:ext cx="1336709" cy="178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yhotpizzasheet.com/wp-content/uploads/2014/12/o-HOT-PIZZA-facebook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r="17142"/>
          <a:stretch/>
        </p:blipFill>
        <p:spPr bwMode="auto">
          <a:xfrm>
            <a:off x="5943600" y="3810000"/>
            <a:ext cx="2743200" cy="178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226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1295400"/>
            <a:ext cx="6858000" cy="33528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lIns="91435" tIns="45718" rIns="91435" bIns="45718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Available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mechanisms/levers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noProof="0" dirty="0" smtClean="0">
                <a:ea typeface="Verdana" panose="020B0604030504040204" pitchFamily="34" charset="0"/>
                <a:cs typeface="Verdana" panose="020B0604030504040204" pitchFamily="34" charset="0"/>
              </a:rPr>
              <a:t>Land use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dirty="0" smtClean="0">
                <a:ln>
                  <a:noFill/>
                </a:ln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Pricing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noProof="0" dirty="0" smtClean="0">
                <a:ea typeface="Verdana" panose="020B0604030504040204" pitchFamily="34" charset="0"/>
                <a:cs typeface="Verdana" panose="020B0604030504040204" pitchFamily="34" charset="0"/>
              </a:rPr>
              <a:t>Capacity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dirty="0" smtClean="0">
                <a:ln>
                  <a:noFill/>
                </a:ln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Marketing &amp; education (behavior</a:t>
            </a:r>
            <a:r>
              <a:rPr kumimoji="0" lang="en-US" sz="2800" i="0" u="none" strike="noStrike" kern="1200" cap="none" spc="0" normalizeH="0" dirty="0" smtClean="0">
                <a:ln>
                  <a:noFill/>
                </a:ln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change)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aseline="0" noProof="0" dirty="0" smtClean="0">
                <a:ea typeface="Verdana" panose="020B0604030504040204" pitchFamily="34" charset="0"/>
                <a:cs typeface="Verdana" panose="020B0604030504040204" pitchFamily="34" charset="0"/>
              </a:rPr>
              <a:t>Rules &amp; Policies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dirty="0" smtClean="0">
                <a:ln>
                  <a:noFill/>
                </a:ln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Programs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aseline="0" noProof="0" dirty="0" smtClean="0">
                <a:ea typeface="Verdana" panose="020B0604030504040204" pitchFamily="34" charset="0"/>
                <a:cs typeface="Verdana" panose="020B0604030504040204" pitchFamily="34" charset="0"/>
              </a:rPr>
              <a:t>Others?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3" y="6355972"/>
            <a:ext cx="1981372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788855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C00000"/>
                </a:solidFill>
              </a:rPr>
              <a:t>For </a:t>
            </a:r>
            <a:r>
              <a:rPr lang="en-US" sz="3200" b="1" dirty="0">
                <a:solidFill>
                  <a:srgbClr val="C00000"/>
                </a:solidFill>
              </a:rPr>
              <a:t>political economy purposes, it is </a:t>
            </a:r>
            <a:r>
              <a:rPr lang="en-US" sz="3200" b="1" dirty="0">
                <a:solidFill>
                  <a:srgbClr val="C00000"/>
                </a:solidFill>
                <a:hlinkClick r:id="rId3"/>
              </a:rPr>
              <a:t>important</a:t>
            </a:r>
            <a:r>
              <a:rPr lang="en-US" sz="3200" b="1" dirty="0">
                <a:solidFill>
                  <a:srgbClr val="C00000"/>
                </a:solidFill>
              </a:rPr>
              <a:t> to think not only about policies that reduce the most carbon emissions, but also about policies that create the most constituents for future policies</a:t>
            </a:r>
            <a:r>
              <a:rPr lang="en-US" sz="3200" b="1" dirty="0" smtClean="0">
                <a:solidFill>
                  <a:srgbClr val="C00000"/>
                </a:solidFill>
              </a:rPr>
              <a:t>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654" y="5906869"/>
            <a:ext cx="8444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Electric car subsidies are hated by economists, loved by activists. Why?</a:t>
            </a:r>
            <a:endParaRPr lang="en-US" dirty="0"/>
          </a:p>
          <a:p>
            <a:r>
              <a:rPr lang="en-US" i="1" dirty="0"/>
              <a:t>Updated by </a:t>
            </a:r>
            <a:r>
              <a:rPr lang="en-US" i="1" dirty="0">
                <a:hlinkClick r:id="rId4"/>
              </a:rPr>
              <a:t>David Roberts</a:t>
            </a:r>
            <a:r>
              <a:rPr lang="en-US" i="1" dirty="0"/>
              <a:t> on December 31, 2015, 1:10 p.m. ET </a:t>
            </a:r>
            <a:r>
              <a:rPr lang="en-US" i="1" dirty="0">
                <a:hlinkClick r:id="rId5"/>
              </a:rPr>
              <a:t>@</a:t>
            </a:r>
            <a:r>
              <a:rPr lang="en-US" i="1" dirty="0" err="1">
                <a:hlinkClick r:id="rId5"/>
              </a:rPr>
              <a:t>drvox</a:t>
            </a:r>
            <a:r>
              <a:rPr lang="en-US" i="1" dirty="0"/>
              <a:t> </a:t>
            </a:r>
            <a:r>
              <a:rPr lang="en-US" i="1" dirty="0">
                <a:hlinkClick r:id="rId6"/>
              </a:rPr>
              <a:t>david@vox.com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stainability_hori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374072"/>
            <a:ext cx="1981200" cy="369627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09600" y="1207785"/>
            <a:ext cx="8305800" cy="36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alt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 Action Plan – Transportation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Executive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Summary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elements based on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evaluated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measurable data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Equitable, and address accessibility in broadest terms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Transportation should be easy and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enjoyable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use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People-first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ould prioritize pedestrians (over SOV travel)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 (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emissions and become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carbon-neutral by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2050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50% mode share by 2025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 model for what is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42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stainability_hori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374072"/>
            <a:ext cx="1981200" cy="369627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09600" y="653786"/>
            <a:ext cx="8305800" cy="472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 Action Plan – Transportation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Strategies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Intermodal Hub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(s) with access to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Transportation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prioritized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 improvements: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Support BRT, signalization, new routes, transit stop enhancements, clear wayfinding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Shuttle enhancements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inner-campus connections, through-campus routes, on-demand where effective,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low-carbon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fix Foothill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create pedestrian and bike crossings,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rioritize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BRT and transit,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reate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gateway(s) to campus where appropriate.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33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609600"/>
            <a:ext cx="6172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Presidential Mission:</a:t>
            </a:r>
          </a:p>
          <a:p>
            <a:r>
              <a:rPr lang="en-US" sz="2000" dirty="0" smtClean="0"/>
              <a:t>…We </a:t>
            </a:r>
            <a:r>
              <a:rPr lang="en-US" sz="2000" dirty="0"/>
              <a:t>will build upon our existing commitment to strive for excellence together in all endeavors, </a:t>
            </a:r>
            <a:r>
              <a:rPr lang="en-US" sz="2000" b="1" dirty="0">
                <a:solidFill>
                  <a:srgbClr val="FF0000"/>
                </a:solidFill>
              </a:rPr>
              <a:t>embrace equity and diversity, create a sustainable future</a:t>
            </a:r>
            <a:r>
              <a:rPr lang="en-US" sz="2000" dirty="0"/>
              <a:t>, and ensure affordable academic and health care programs. </a:t>
            </a:r>
          </a:p>
        </p:txBody>
      </p:sp>
      <p:pic>
        <p:nvPicPr>
          <p:cNvPr id="2050" name="Picture 2" descr="http://admin.utah.edu/wp-content/uploads/2015/03/admin-home-david-persh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179056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76200"/>
            <a:ext cx="7686674" cy="57150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lIns="91435" tIns="45718" rIns="91435" bIns="45718" rtlCol="0" anchor="ctr">
            <a:normAutofit fontScale="92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505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Context: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University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2362200"/>
            <a:ext cx="6172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/>
              <a:t>STRATEGIC </a:t>
            </a:r>
            <a:r>
              <a:rPr lang="en-US" sz="2000" b="1" dirty="0"/>
              <a:t>GOALS </a:t>
            </a: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Promote </a:t>
            </a:r>
            <a:r>
              <a:rPr lang="en-US" sz="2000" dirty="0"/>
              <a:t>student success to transform lives   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Develop </a:t>
            </a:r>
            <a:r>
              <a:rPr lang="en-US" sz="2000" dirty="0"/>
              <a:t>and transfer new knowledge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Engage to </a:t>
            </a:r>
            <a:r>
              <a:rPr lang="en-US" sz="2000" b="1" dirty="0">
                <a:solidFill>
                  <a:srgbClr val="FF0000"/>
                </a:solidFill>
              </a:rPr>
              <a:t>improve health and quality of life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Ensure </a:t>
            </a:r>
            <a:r>
              <a:rPr lang="en-US" sz="2000" b="1" dirty="0">
                <a:solidFill>
                  <a:srgbClr val="FF0000"/>
                </a:solidFill>
              </a:rPr>
              <a:t>long-term viability of the </a:t>
            </a:r>
            <a:r>
              <a:rPr lang="en-US" sz="2000" b="1" dirty="0" smtClean="0">
                <a:solidFill>
                  <a:srgbClr val="FF0000"/>
                </a:solidFill>
              </a:rPr>
              <a:t>university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000" b="1" dirty="0" smtClean="0"/>
              <a:t>OUR CORE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Student </a:t>
            </a:r>
            <a:r>
              <a:rPr lang="en-US" sz="2000" dirty="0"/>
              <a:t>success and </a:t>
            </a:r>
            <a:r>
              <a:rPr lang="en-US" sz="2000" dirty="0" smtClean="0"/>
              <a:t>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Research </a:t>
            </a:r>
            <a:r>
              <a:rPr lang="en-US" sz="2000" dirty="0"/>
              <a:t>and teaching </a:t>
            </a:r>
            <a:r>
              <a:rPr lang="en-US" sz="2000" dirty="0" smtClean="0"/>
              <a:t>excellence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Diversity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Sustainability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Global </a:t>
            </a:r>
            <a:r>
              <a:rPr lang="en-US" sz="2000" dirty="0"/>
              <a:t>vision and </a:t>
            </a:r>
            <a:r>
              <a:rPr lang="en-US" sz="2000" dirty="0" smtClean="0"/>
              <a:t>strategy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Community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Leadership</a:t>
            </a:r>
            <a:endParaRPr lang="en-US" sz="2000" dirty="0"/>
          </a:p>
        </p:txBody>
      </p:sp>
      <p:pic>
        <p:nvPicPr>
          <p:cNvPr id="7" name="Picture 6" descr="Sustainability_horiz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6374072"/>
            <a:ext cx="1981200" cy="3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66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2707994" y="3657600"/>
            <a:ext cx="2689642" cy="2627177"/>
          </a:xfrm>
          <a:prstGeom prst="ellipse">
            <a:avLst/>
          </a:prstGeom>
          <a:noFill/>
          <a:ln w="7620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631790" y="6337879"/>
            <a:ext cx="272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ADMINISTRATION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537615" y="247072"/>
            <a:ext cx="1143000" cy="1143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457120" y="2449013"/>
            <a:ext cx="1143000" cy="1143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37615" y="2796923"/>
            <a:ext cx="1143000" cy="1143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E13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52079" y="2378897"/>
            <a:ext cx="1143000" cy="1143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84224" y="1447800"/>
            <a:ext cx="1143000" cy="1143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52079" y="533400"/>
            <a:ext cx="1143000" cy="1143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47265" y="514963"/>
            <a:ext cx="1143000" cy="1143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4501" y="790970"/>
            <a:ext cx="10096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05050"/>
                </a:solidFill>
              </a:rPr>
              <a:t>Air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505050"/>
                </a:solidFill>
              </a:rPr>
              <a:t>&amp;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505050"/>
                </a:solidFill>
              </a:rPr>
              <a:t>Climate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1270" y="2835847"/>
            <a:ext cx="876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05050"/>
                </a:solidFill>
              </a:rPr>
              <a:t>Energy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1650" y="3242965"/>
            <a:ext cx="11608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05050"/>
                </a:solidFill>
              </a:rPr>
              <a:t>Transport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7460" y="2822365"/>
            <a:ext cx="10714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05050"/>
                </a:solidFill>
              </a:rPr>
              <a:t>Grounds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7574" y="1846240"/>
            <a:ext cx="876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05050"/>
                </a:solidFill>
              </a:rPr>
              <a:t>Water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5429" y="929470"/>
            <a:ext cx="876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05050"/>
                </a:solidFill>
              </a:rPr>
              <a:t>Dining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7218" y="619475"/>
            <a:ext cx="876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05050"/>
                </a:solidFill>
              </a:rPr>
              <a:t>Waste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50296" y="152400"/>
            <a:ext cx="3779982" cy="3779982"/>
          </a:xfrm>
          <a:prstGeom prst="ellipse">
            <a:avLst/>
          </a:prstGeom>
          <a:noFill/>
          <a:ln w="762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239000" y="3889076"/>
            <a:ext cx="1978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OPERATIONS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96186" y="5316331"/>
            <a:ext cx="1143000" cy="1143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94351" y="4768955"/>
            <a:ext cx="1143000" cy="1143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356351" y="5735431"/>
            <a:ext cx="12572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05050"/>
                </a:solidFill>
              </a:rPr>
              <a:t>Curriculum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94351" y="5131665"/>
            <a:ext cx="10679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05050"/>
                </a:solidFill>
              </a:rPr>
              <a:t>Research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518151" y="4401931"/>
            <a:ext cx="2209800" cy="2209800"/>
          </a:xfrm>
          <a:prstGeom prst="ellipse">
            <a:avLst/>
          </a:prstGeom>
          <a:noFill/>
          <a:ln w="762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873009" y="6328052"/>
            <a:ext cx="2376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ACADEMICS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185976" y="3721050"/>
            <a:ext cx="1143000" cy="11430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208898" y="4223670"/>
            <a:ext cx="1143000" cy="11430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758182" y="5125675"/>
            <a:ext cx="1143000" cy="11430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728709" y="4794049"/>
            <a:ext cx="1143000" cy="11430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280478" y="4610504"/>
            <a:ext cx="11297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05050"/>
                </a:solidFill>
              </a:rPr>
              <a:t>Diversity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19312" y="5518613"/>
            <a:ext cx="10229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05050"/>
                </a:solidFill>
              </a:rPr>
              <a:t>Planning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62059" y="5147341"/>
            <a:ext cx="79374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05050"/>
                </a:solidFill>
              </a:rPr>
              <a:t>Invest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94257" y="4093612"/>
            <a:ext cx="13264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05050"/>
                </a:solidFill>
              </a:rPr>
              <a:t>Health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764979" y="2088189"/>
            <a:ext cx="1143000" cy="1143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963144" y="1540813"/>
            <a:ext cx="1143000" cy="1143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725144" y="2507289"/>
            <a:ext cx="12572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05050"/>
                </a:solidFill>
              </a:rPr>
              <a:t>Public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984502" y="1939253"/>
            <a:ext cx="10679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05050"/>
                </a:solidFill>
              </a:rPr>
              <a:t>Campus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886944" y="1173789"/>
            <a:ext cx="2209800" cy="2209800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963144" y="678696"/>
            <a:ext cx="2376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ENGAGEMENT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6610071" y="1470891"/>
            <a:ext cx="1143000" cy="1143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502760" y="1889991"/>
            <a:ext cx="14108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05050"/>
                </a:solidFill>
              </a:rPr>
              <a:t>Purchasing</a:t>
            </a:r>
            <a:endParaRPr lang="en-US" dirty="0">
              <a:solidFill>
                <a:srgbClr val="50505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7928376" y="1554993"/>
            <a:ext cx="1143000" cy="1143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928376" y="1948692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05050"/>
                </a:solidFill>
              </a:rPr>
              <a:t>Buildings</a:t>
            </a:r>
            <a:endParaRPr lang="en-US" dirty="0">
              <a:solidFill>
                <a:srgbClr val="505050"/>
              </a:solidFill>
            </a:endParaRPr>
          </a:p>
        </p:txBody>
      </p:sp>
      <p:pic>
        <p:nvPicPr>
          <p:cNvPr id="47" name="Picture 46" descr="Sustainability_horiz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374072"/>
            <a:ext cx="1981200" cy="369627"/>
          </a:xfrm>
          <a:prstGeom prst="rect">
            <a:avLst/>
          </a:prstGeom>
        </p:spPr>
      </p:pic>
      <p:sp>
        <p:nvSpPr>
          <p:cNvPr id="61" name="Subtitle 2"/>
          <p:cNvSpPr>
            <a:spLocks noGrp="1"/>
          </p:cNvSpPr>
          <p:nvPr>
            <p:ph type="subTitle" idx="1"/>
          </p:nvPr>
        </p:nvSpPr>
        <p:spPr>
          <a:xfrm>
            <a:off x="188204" y="2212577"/>
            <a:ext cx="2855178" cy="2977738"/>
          </a:xfrm>
        </p:spPr>
        <p:txBody>
          <a:bodyPr>
            <a:no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05050"/>
                </a:solidFill>
                <a:latin typeface="+mj-lt"/>
                <a:cs typeface="Helvetica" panose="020B0604020202020204" pitchFamily="34" charset="0"/>
              </a:rPr>
              <a:t>Provide </a:t>
            </a:r>
            <a:r>
              <a:rPr lang="en-US" sz="1600" dirty="0">
                <a:solidFill>
                  <a:srgbClr val="505050"/>
                </a:solidFill>
                <a:latin typeface="+mj-lt"/>
                <a:cs typeface="Helvetica" panose="020B0604020202020204" pitchFamily="34" charset="0"/>
              </a:rPr>
              <a:t>a framework for </a:t>
            </a:r>
            <a:r>
              <a:rPr lang="en-US" sz="1600" dirty="0" smtClean="0">
                <a:solidFill>
                  <a:srgbClr val="505050"/>
                </a:solidFill>
                <a:latin typeface="+mj-lt"/>
                <a:cs typeface="Helvetica" panose="020B0604020202020204" pitchFamily="34" charset="0"/>
              </a:rPr>
              <a:t>sustainability</a:t>
            </a:r>
            <a:endParaRPr lang="en-US" sz="1600" dirty="0">
              <a:solidFill>
                <a:srgbClr val="505050"/>
              </a:solidFill>
              <a:latin typeface="+mj-lt"/>
              <a:cs typeface="Helvetica" panose="020B0604020202020204" pitchFamily="34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5050"/>
                </a:solidFill>
                <a:latin typeface="+mj-lt"/>
                <a:cs typeface="Helvetica" panose="020B0604020202020204" pitchFamily="34" charset="0"/>
              </a:rPr>
              <a:t>Enable meaningful </a:t>
            </a:r>
            <a:r>
              <a:rPr lang="en-US" sz="1600" dirty="0" smtClean="0">
                <a:solidFill>
                  <a:srgbClr val="505050"/>
                </a:solidFill>
                <a:latin typeface="+mj-lt"/>
                <a:cs typeface="Helvetica" panose="020B0604020202020204" pitchFamily="34" charset="0"/>
              </a:rPr>
              <a:t>comparisons</a:t>
            </a:r>
            <a:endParaRPr lang="en-US" sz="1600" dirty="0">
              <a:solidFill>
                <a:srgbClr val="505050"/>
              </a:solidFill>
              <a:latin typeface="+mj-lt"/>
              <a:cs typeface="Helvetica" panose="020B0604020202020204" pitchFamily="34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5050"/>
                </a:solidFill>
                <a:latin typeface="+mj-lt"/>
                <a:cs typeface="Helvetica" panose="020B0604020202020204" pitchFamily="34" charset="0"/>
              </a:rPr>
              <a:t>Create incentives for </a:t>
            </a:r>
            <a:r>
              <a:rPr lang="en-US" sz="1600" dirty="0" smtClean="0">
                <a:solidFill>
                  <a:srgbClr val="505050"/>
                </a:solidFill>
                <a:latin typeface="+mj-lt"/>
                <a:cs typeface="Helvetica" panose="020B0604020202020204" pitchFamily="34" charset="0"/>
              </a:rPr>
              <a:t>improvement</a:t>
            </a:r>
            <a:endParaRPr lang="en-US" sz="1600" dirty="0">
              <a:solidFill>
                <a:srgbClr val="505050"/>
              </a:solidFill>
              <a:latin typeface="+mj-lt"/>
              <a:cs typeface="Helvetica" panose="020B0604020202020204" pitchFamily="34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5050"/>
                </a:solidFill>
                <a:latin typeface="+mj-lt"/>
                <a:cs typeface="Helvetica" panose="020B0604020202020204" pitchFamily="34" charset="0"/>
              </a:rPr>
              <a:t>Facilitate information </a:t>
            </a:r>
            <a:r>
              <a:rPr lang="en-US" sz="1600" dirty="0" smtClean="0">
                <a:solidFill>
                  <a:srgbClr val="505050"/>
                </a:solidFill>
                <a:latin typeface="+mj-lt"/>
                <a:cs typeface="Helvetica" panose="020B0604020202020204" pitchFamily="34" charset="0"/>
              </a:rPr>
              <a:t>sharing</a:t>
            </a:r>
            <a:endParaRPr lang="en-US" sz="1600" dirty="0">
              <a:solidFill>
                <a:srgbClr val="505050"/>
              </a:solidFill>
              <a:latin typeface="+mj-lt"/>
              <a:cs typeface="Helvetica" panose="020B0604020202020204" pitchFamily="34" charset="0"/>
            </a:endParaRPr>
          </a:p>
          <a:p>
            <a:pPr marL="285750" lvl="0" indent="-285750" algn="l">
              <a:spcBef>
                <a:spcPts val="384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5050"/>
                </a:solidFill>
                <a:latin typeface="+mj-lt"/>
                <a:cs typeface="Helvetica" panose="020B0604020202020204" pitchFamily="34" charset="0"/>
              </a:rPr>
              <a:t>Build a stronger, more diverse </a:t>
            </a:r>
            <a:r>
              <a:rPr lang="en-US" sz="1600" dirty="0" smtClean="0">
                <a:solidFill>
                  <a:srgbClr val="505050"/>
                </a:solidFill>
                <a:latin typeface="+mj-lt"/>
                <a:cs typeface="Helvetica" panose="020B0604020202020204" pitchFamily="34" charset="0"/>
              </a:rPr>
              <a:t>sustainability </a:t>
            </a:r>
            <a:r>
              <a:rPr lang="en-US" sz="1600" dirty="0">
                <a:solidFill>
                  <a:srgbClr val="505050"/>
                </a:solidFill>
                <a:latin typeface="+mj-lt"/>
                <a:cs typeface="Helvetica" panose="020B0604020202020204" pitchFamily="34" charset="0"/>
              </a:rPr>
              <a:t>community.</a:t>
            </a:r>
          </a:p>
        </p:txBody>
      </p:sp>
      <p:pic>
        <p:nvPicPr>
          <p:cNvPr id="63" name="Picture 4" descr="http://sustainabilitymonitor.files.wordpress.com/2010/01/stars_logo1.png?w=221&amp;h=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29" y="960001"/>
            <a:ext cx="1759155" cy="71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itle 1"/>
          <p:cNvSpPr txBox="1">
            <a:spLocks/>
          </p:cNvSpPr>
          <p:nvPr/>
        </p:nvSpPr>
        <p:spPr bwMode="auto">
          <a:xfrm>
            <a:off x="457200" y="190499"/>
            <a:ext cx="7686674" cy="57150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lIns="91435" tIns="45718" rIns="91435" bIns="45718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11030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8020677" cy="1295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2525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Greenhouse Gas Breakdown</a:t>
            </a:r>
            <a:br>
              <a:rPr lang="en-US" sz="3600" b="1" dirty="0" smtClean="0">
                <a:solidFill>
                  <a:srgbClr val="2525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solidFill>
                  <a:srgbClr val="2525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20% transportation</a:t>
            </a:r>
            <a:endParaRPr lang="en-US" sz="3600" dirty="0">
              <a:solidFill>
                <a:srgbClr val="2525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1213"/>
          <a:stretch/>
        </p:blipFill>
        <p:spPr>
          <a:xfrm>
            <a:off x="2362200" y="1351541"/>
            <a:ext cx="6553200" cy="534615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819400" y="1828800"/>
            <a:ext cx="152400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467600" y="4648200"/>
            <a:ext cx="1600200" cy="1143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ustainability_hori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374072"/>
            <a:ext cx="1981200" cy="3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129135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Campus Master Plan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246894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Infill Development: …</a:t>
            </a:r>
            <a:r>
              <a:rPr lang="en-US" sz="2400" b="1" dirty="0" smtClean="0">
                <a:solidFill>
                  <a:srgbClr val="C00000"/>
                </a:solidFill>
              </a:rPr>
              <a:t>pedestrian friendly </a:t>
            </a:r>
            <a:r>
              <a:rPr lang="en-US" sz="2400" dirty="0" smtClean="0"/>
              <a:t>campus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Transit Nodes</a:t>
            </a:r>
            <a:r>
              <a:rPr lang="en-US" sz="2400" dirty="0" smtClean="0"/>
              <a:t>: adjacent to  each existing TRAX station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Enhanced Connections: </a:t>
            </a:r>
            <a:r>
              <a:rPr lang="en-US" sz="2400" b="1" dirty="0" smtClean="0">
                <a:solidFill>
                  <a:srgbClr val="C00000"/>
                </a:solidFill>
              </a:rPr>
              <a:t>pedestrian </a:t>
            </a:r>
            <a:r>
              <a:rPr lang="en-US" sz="2400" b="1" dirty="0">
                <a:solidFill>
                  <a:srgbClr val="C00000"/>
                </a:solidFill>
              </a:rPr>
              <a:t>and bicycle </a:t>
            </a:r>
            <a:r>
              <a:rPr lang="en-US" sz="2400" b="1" dirty="0" smtClean="0">
                <a:solidFill>
                  <a:srgbClr val="C00000"/>
                </a:solidFill>
              </a:rPr>
              <a:t>facilities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Student Engagement: …facilities for </a:t>
            </a:r>
            <a:r>
              <a:rPr lang="en-US" sz="2400" b="1" dirty="0" smtClean="0">
                <a:solidFill>
                  <a:srgbClr val="C00000"/>
                </a:solidFill>
              </a:rPr>
              <a:t>campus activities</a:t>
            </a:r>
            <a:r>
              <a:rPr lang="en-US" sz="2400" dirty="0" smtClean="0"/>
              <a:t> </a:t>
            </a:r>
            <a:endParaRPr lang="en-US" sz="2400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092476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Bicycle / Pedestrian Plan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4554141"/>
            <a:ext cx="637080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Provide </a:t>
            </a:r>
            <a:r>
              <a:rPr lang="en-US" sz="2400" dirty="0"/>
              <a:t>safe and accessible </a:t>
            </a:r>
            <a:r>
              <a:rPr lang="en-US" sz="2400" dirty="0" smtClean="0"/>
              <a:t>routes for bicyclists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Implement education programs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Improve </a:t>
            </a:r>
            <a:r>
              <a:rPr lang="en-US" sz="2400" dirty="0"/>
              <a:t>bicycle and </a:t>
            </a:r>
            <a:r>
              <a:rPr lang="en-US" sz="2400" dirty="0" smtClean="0"/>
              <a:t>transit connections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Create an integrated campus </a:t>
            </a:r>
            <a:r>
              <a:rPr lang="en-US" sz="2400" dirty="0"/>
              <a:t>bikeway </a:t>
            </a:r>
            <a:r>
              <a:rPr lang="en-US" sz="2400" dirty="0" smtClean="0"/>
              <a:t>network</a:t>
            </a:r>
            <a:endParaRPr lang="en-US" sz="2400" dirty="0"/>
          </a:p>
          <a:p>
            <a:endParaRPr lang="en-US" dirty="0"/>
          </a:p>
        </p:txBody>
      </p:sp>
      <p:pic>
        <p:nvPicPr>
          <p:cNvPr id="6" name="Picture 5" descr="Sustainability_horiz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374072"/>
            <a:ext cx="1981200" cy="369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208" y="4114800"/>
            <a:ext cx="2031973" cy="2628899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87829" y="304800"/>
            <a:ext cx="6193971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Climate Action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Curriculum, Education and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Renewable Energy and Energy Efficiency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Solid Waste, Grounds, Water, &amp; Food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59" y="685800"/>
            <a:ext cx="2044741" cy="126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" t="5416" b="24167"/>
          <a:stretch/>
        </p:blipFill>
        <p:spPr>
          <a:xfrm>
            <a:off x="0" y="685801"/>
            <a:ext cx="3657600" cy="3359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2" t="62132" r="11439" b="14445"/>
          <a:stretch/>
        </p:blipFill>
        <p:spPr>
          <a:xfrm>
            <a:off x="1" y="4131906"/>
            <a:ext cx="3657600" cy="1511084"/>
          </a:xfrm>
          <a:prstGeom prst="rect">
            <a:avLst/>
          </a:prstGeom>
        </p:spPr>
      </p:pic>
      <p:pic>
        <p:nvPicPr>
          <p:cNvPr id="7" name="Picture 6" descr="Sustainability_horiz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6374072"/>
            <a:ext cx="1981200" cy="3696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0" y="1025872"/>
            <a:ext cx="5257800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Plan </a:t>
            </a:r>
            <a:r>
              <a:rPr lang="en-US" sz="2400" dirty="0" smtClean="0"/>
              <a:t>Goals: BMPs for mobile sources</a:t>
            </a:r>
            <a:endParaRPr lang="en-US" sz="2400" dirty="0"/>
          </a:p>
          <a:p>
            <a:r>
              <a:rPr lang="en-US" sz="1600" dirty="0" smtClean="0"/>
              <a:t>Promote </a:t>
            </a:r>
            <a:r>
              <a:rPr lang="en-US" sz="1600" dirty="0" smtClean="0"/>
              <a:t>Guaranteed </a:t>
            </a:r>
            <a:r>
              <a:rPr lang="en-US" sz="1600" dirty="0"/>
              <a:t>Ride Home with </a:t>
            </a:r>
            <a:r>
              <a:rPr lang="en-US" sz="1600" dirty="0" smtClean="0"/>
              <a:t>UTA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Develop </a:t>
            </a:r>
            <a:r>
              <a:rPr lang="en-US" sz="1600" b="1" dirty="0">
                <a:solidFill>
                  <a:srgbClr val="C00000"/>
                </a:solidFill>
              </a:rPr>
              <a:t>Clear the Air Winter </a:t>
            </a:r>
            <a:r>
              <a:rPr lang="en-US" sz="1600" b="1" dirty="0" smtClean="0">
                <a:solidFill>
                  <a:srgbClr val="C00000"/>
                </a:solidFill>
              </a:rPr>
              <a:t>Challenge</a:t>
            </a:r>
          </a:p>
          <a:p>
            <a:r>
              <a:rPr lang="en-US" sz="1600" dirty="0" smtClean="0"/>
              <a:t>Update </a:t>
            </a:r>
            <a:r>
              <a:rPr lang="en-US" sz="1600" dirty="0"/>
              <a:t>University Anti-Idling </a:t>
            </a:r>
            <a:r>
              <a:rPr lang="en-US" sz="1600" dirty="0" smtClean="0"/>
              <a:t>Policy</a:t>
            </a:r>
          </a:p>
          <a:p>
            <a:r>
              <a:rPr lang="en-US" sz="1600" dirty="0" smtClean="0"/>
              <a:t>Include </a:t>
            </a:r>
            <a:r>
              <a:rPr lang="en-US" sz="1600" dirty="0"/>
              <a:t>Anti-Idling Policy in Vendor </a:t>
            </a:r>
            <a:r>
              <a:rPr lang="en-US" sz="1600" dirty="0" smtClean="0"/>
              <a:t>Contracts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Transit </a:t>
            </a:r>
            <a:r>
              <a:rPr lang="en-US" sz="1600" b="1" dirty="0">
                <a:solidFill>
                  <a:srgbClr val="C00000"/>
                </a:solidFill>
              </a:rPr>
              <a:t>Passes for </a:t>
            </a:r>
            <a:r>
              <a:rPr lang="en-US" sz="1600" b="1" dirty="0" smtClean="0">
                <a:solidFill>
                  <a:srgbClr val="C00000"/>
                </a:solidFill>
              </a:rPr>
              <a:t>Visitors </a:t>
            </a:r>
            <a:r>
              <a:rPr lang="en-US" sz="1600" b="1" dirty="0" smtClean="0">
                <a:solidFill>
                  <a:srgbClr val="C00000"/>
                </a:solidFill>
              </a:rPr>
              <a:t>to Events </a:t>
            </a:r>
            <a:r>
              <a:rPr lang="en-US" sz="1600" b="1" dirty="0" smtClean="0">
                <a:solidFill>
                  <a:srgbClr val="C00000"/>
                </a:solidFill>
              </a:rPr>
              <a:t>(Athletics)</a:t>
            </a:r>
          </a:p>
          <a:p>
            <a:r>
              <a:rPr lang="en-US" sz="1600" dirty="0" smtClean="0"/>
              <a:t>Smoking </a:t>
            </a:r>
            <a:r>
              <a:rPr lang="en-US" sz="1600" dirty="0"/>
              <a:t>Vehicle </a:t>
            </a:r>
            <a:r>
              <a:rPr lang="en-US" sz="1600" dirty="0" smtClean="0"/>
              <a:t>Program</a:t>
            </a:r>
          </a:p>
          <a:p>
            <a:r>
              <a:rPr lang="en-US" sz="1600" dirty="0" smtClean="0"/>
              <a:t>Promote </a:t>
            </a:r>
            <a:r>
              <a:rPr lang="en-US" sz="1600" dirty="0" smtClean="0"/>
              <a:t>Flexible </a:t>
            </a:r>
            <a:r>
              <a:rPr lang="en-US" sz="1600" dirty="0"/>
              <a:t>Schedules and Telecommuting </a:t>
            </a:r>
            <a:r>
              <a:rPr lang="en-US" sz="1600" b="1" dirty="0" smtClean="0">
                <a:solidFill>
                  <a:srgbClr val="C00000"/>
                </a:solidFill>
              </a:rPr>
              <a:t>Promote </a:t>
            </a:r>
            <a:r>
              <a:rPr lang="en-US" sz="1600" b="1" dirty="0">
                <a:solidFill>
                  <a:srgbClr val="C00000"/>
                </a:solidFill>
              </a:rPr>
              <a:t>Carpool </a:t>
            </a:r>
            <a:r>
              <a:rPr lang="en-US" sz="1600" b="1" dirty="0" smtClean="0">
                <a:solidFill>
                  <a:srgbClr val="C00000"/>
                </a:solidFill>
              </a:rPr>
              <a:t>Technology - </a:t>
            </a:r>
            <a:r>
              <a:rPr lang="en-US" sz="1600" b="1" dirty="0" err="1" smtClean="0">
                <a:solidFill>
                  <a:srgbClr val="C00000"/>
                </a:solidFill>
              </a:rPr>
              <a:t>Zimride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r>
              <a:rPr lang="en-US" sz="1600" dirty="0" smtClean="0"/>
              <a:t>Transit </a:t>
            </a:r>
            <a:r>
              <a:rPr lang="en-US" sz="1600" dirty="0" smtClean="0"/>
              <a:t>Standard for </a:t>
            </a:r>
            <a:r>
              <a:rPr lang="en-US" sz="1600" dirty="0" smtClean="0"/>
              <a:t>R.E. Leases </a:t>
            </a:r>
            <a:r>
              <a:rPr lang="en-US" sz="1600" dirty="0"/>
              <a:t>and </a:t>
            </a:r>
            <a:r>
              <a:rPr lang="en-US" sz="1600" dirty="0" smtClean="0"/>
              <a:t>Purchases</a:t>
            </a:r>
          </a:p>
          <a:p>
            <a:r>
              <a:rPr lang="en-US" sz="1600" dirty="0" smtClean="0"/>
              <a:t>Anti-Idling </a:t>
            </a:r>
            <a:r>
              <a:rPr lang="en-US" sz="1600" dirty="0"/>
              <a:t>Signage and </a:t>
            </a:r>
            <a:r>
              <a:rPr lang="en-US" sz="1600" dirty="0" smtClean="0"/>
              <a:t>Campaign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Enhance </a:t>
            </a:r>
            <a:r>
              <a:rPr lang="en-US" sz="1600" b="1" dirty="0">
                <a:solidFill>
                  <a:srgbClr val="C00000"/>
                </a:solidFill>
              </a:rPr>
              <a:t>Shuttle System Routing on </a:t>
            </a:r>
            <a:r>
              <a:rPr lang="en-US" sz="1600" b="1" dirty="0" smtClean="0">
                <a:solidFill>
                  <a:srgbClr val="C00000"/>
                </a:solidFill>
              </a:rPr>
              <a:t>Campus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Fund </a:t>
            </a:r>
            <a:r>
              <a:rPr lang="en-US" sz="1600" b="1" dirty="0">
                <a:solidFill>
                  <a:srgbClr val="C00000"/>
                </a:solidFill>
              </a:rPr>
              <a:t>Active Transportation </a:t>
            </a:r>
            <a:r>
              <a:rPr lang="en-US" sz="1600" b="1" dirty="0" smtClean="0">
                <a:solidFill>
                  <a:srgbClr val="C00000"/>
                </a:solidFill>
              </a:rPr>
              <a:t>Infrastructure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Expand </a:t>
            </a:r>
            <a:r>
              <a:rPr lang="en-US" sz="1600" b="1" dirty="0">
                <a:solidFill>
                  <a:srgbClr val="C00000"/>
                </a:solidFill>
              </a:rPr>
              <a:t>Electric Vehicle (EV</a:t>
            </a:r>
            <a:r>
              <a:rPr lang="en-US" sz="1600" b="1" dirty="0" smtClean="0">
                <a:solidFill>
                  <a:srgbClr val="C00000"/>
                </a:solidFill>
              </a:rPr>
              <a:t>) Charging 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r>
              <a:rPr lang="en-US" sz="1600" dirty="0" smtClean="0"/>
              <a:t>Support Clean Vehicles</a:t>
            </a:r>
            <a:r>
              <a:rPr lang="en-US" sz="1600" dirty="0"/>
              <a:t>: </a:t>
            </a:r>
            <a:r>
              <a:rPr lang="en-US" sz="1600" dirty="0" smtClean="0"/>
              <a:t>Preferred &amp; discount </a:t>
            </a:r>
            <a:r>
              <a:rPr lang="en-US" sz="1600" dirty="0" smtClean="0"/>
              <a:t>Parking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Implement </a:t>
            </a:r>
            <a:r>
              <a:rPr lang="en-US" sz="1600" b="1" dirty="0">
                <a:solidFill>
                  <a:srgbClr val="C00000"/>
                </a:solidFill>
              </a:rPr>
              <a:t>Parking Rate </a:t>
            </a:r>
            <a:r>
              <a:rPr lang="en-US" sz="1600" b="1" dirty="0" smtClean="0">
                <a:solidFill>
                  <a:srgbClr val="C00000"/>
                </a:solidFill>
              </a:rPr>
              <a:t>Increases</a:t>
            </a:r>
          </a:p>
        </p:txBody>
      </p:sp>
    </p:spTree>
    <p:extLst>
      <p:ext uri="{BB962C8B-B14F-4D97-AF65-F5344CB8AC3E}">
        <p14:creationId xmlns:p14="http://schemas.microsoft.com/office/powerpoint/2010/main" val="68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19" y="-76200"/>
            <a:ext cx="5360228" cy="6934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13716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Dozens of </a:t>
            </a:r>
            <a:r>
              <a:rPr lang="en-US" sz="2800" dirty="0" smtClean="0"/>
              <a:t>strategies</a:t>
            </a:r>
            <a:r>
              <a:rPr lang="en-US" sz="2800" dirty="0" smtClean="0"/>
              <a:t>, including TDM</a:t>
            </a:r>
            <a:endParaRPr lang="en-US" sz="2800" dirty="0"/>
          </a:p>
        </p:txBody>
      </p:sp>
      <p:pic>
        <p:nvPicPr>
          <p:cNvPr id="5" name="Picture 4" descr="Sustainability_hori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374072"/>
            <a:ext cx="1981200" cy="3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stainability_hori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374072"/>
            <a:ext cx="1981200" cy="369627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09600" y="569148"/>
            <a:ext cx="83058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 to date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program - ~200 EVs and PHEVs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All-access UTA pass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 pass to all ticketed athletic events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35-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40% mode share (non-SOV)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+ ~50 alt-fuel vehicles to campus fleet (in 4 years)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68%</a:t>
            </a: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of students use alternative modes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b="1" baseline="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50%</a:t>
            </a:r>
            <a:r>
              <a:rPr lang="en-US" alt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faculty &amp; staff use alternative modes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Active Transportation Manager </a:t>
            </a:r>
            <a:r>
              <a:rPr kumimoji="0" lang="en-US" altLang="en-US" sz="280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(in process)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Increased on-campus housing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Website</a:t>
            </a: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to find housing on UTA routes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48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 bwMode="auto">
          <a:xfrm>
            <a:off x="324476" y="0"/>
            <a:ext cx="8819523" cy="990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vert="horz" lIns="91435" tIns="45718" rIns="91435" bIns="45718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Future trends, concerns, questions…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0" y="1219200"/>
            <a:ext cx="7010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Lack of good quality data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L.O.S. vs other metric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Elasticity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(Prices for fuel and parking)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License and </a:t>
            </a:r>
            <a:r>
              <a:rPr lang="en-US" sz="2000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ownership </a:t>
            </a:r>
            <a:r>
              <a:rPr lang="en-US" sz="2000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trends 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Uber/Lyft) 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Cycling &amp; walking trends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Ebikes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Air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Quality (community health)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Price on carbon? (Mitigation vs. Adaptation)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Community design issues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Self-driving cars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Others?</a:t>
            </a:r>
          </a:p>
        </p:txBody>
      </p:sp>
      <p:pic>
        <p:nvPicPr>
          <p:cNvPr id="4" name="Picture 3" descr="Sustainability_horiz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374072"/>
            <a:ext cx="1981200" cy="3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6708</TotalTime>
  <Words>746</Words>
  <Application>Microsoft Office PowerPoint</Application>
  <PresentationFormat>On-screen Show (4:3)</PresentationFormat>
  <Paragraphs>145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Helvetica</vt:lpstr>
      <vt:lpstr>Times New Roman</vt:lpstr>
      <vt:lpstr>Verdana</vt:lpstr>
      <vt:lpstr>ヒラギノ角ゴ ProN W3</vt:lpstr>
      <vt:lpstr>Office Theme</vt:lpstr>
      <vt:lpstr>Empolyer Based Trip Reductions University of Utah</vt:lpstr>
      <vt:lpstr>PowerPoint Presentation</vt:lpstr>
      <vt:lpstr>PowerPoint Presentation</vt:lpstr>
      <vt:lpstr>Greenhouse Gas Breakdown 20% transportation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Utah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bsop</dc:creator>
  <cp:lastModifiedBy>Myron Anthony Willson</cp:lastModifiedBy>
  <cp:revision>341</cp:revision>
  <cp:lastPrinted>2017-01-06T16:05:23Z</cp:lastPrinted>
  <dcterms:created xsi:type="dcterms:W3CDTF">2009-11-28T17:33:22Z</dcterms:created>
  <dcterms:modified xsi:type="dcterms:W3CDTF">2017-01-06T17:50:31Z</dcterms:modified>
</cp:coreProperties>
</file>